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latin typeface="Arial"/>
              </a:rPr>
              <a:t>Clique para editar o formato do texto do </a:t>
            </a:r>
            <a:r>
              <a:rPr b="0" lang="pt-BR" sz="1800" spc="-1" strike="noStrike">
                <a:latin typeface="Arial"/>
              </a:rPr>
              <a:t>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</a:t>
            </a:r>
            <a:r>
              <a:rPr b="0" lang="pt-BR" sz="4400" spc="-1" strike="noStrike">
                <a:latin typeface="Arial"/>
              </a:rPr>
              <a:t>l</a:t>
            </a:r>
            <a:r>
              <a:rPr b="0" lang="pt-BR" sz="4400" spc="-1" strike="noStrike">
                <a:latin typeface="Arial"/>
              </a:rPr>
              <a:t>i</a:t>
            </a:r>
            <a:r>
              <a:rPr b="0" lang="pt-BR" sz="4400" spc="-1" strike="noStrike">
                <a:latin typeface="Arial"/>
              </a:rPr>
              <a:t>q</a:t>
            </a:r>
            <a:r>
              <a:rPr b="0" lang="pt-BR" sz="4400" spc="-1" strike="noStrike">
                <a:latin typeface="Arial"/>
              </a:rPr>
              <a:t>u</a:t>
            </a:r>
            <a:r>
              <a:rPr b="0" lang="pt-BR" sz="4400" spc="-1" strike="noStrike">
                <a:latin typeface="Arial"/>
              </a:rPr>
              <a:t>e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p</a:t>
            </a:r>
            <a:r>
              <a:rPr b="0" lang="pt-BR" sz="4400" spc="-1" strike="noStrike">
                <a:latin typeface="Arial"/>
              </a:rPr>
              <a:t>a</a:t>
            </a:r>
            <a:r>
              <a:rPr b="0" lang="pt-BR" sz="4400" spc="-1" strike="noStrike">
                <a:latin typeface="Arial"/>
              </a:rPr>
              <a:t>r</a:t>
            </a:r>
            <a:r>
              <a:rPr b="0" lang="pt-BR" sz="4400" spc="-1" strike="noStrike">
                <a:latin typeface="Arial"/>
              </a:rPr>
              <a:t>a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e</a:t>
            </a:r>
            <a:r>
              <a:rPr b="0" lang="pt-BR" sz="4400" spc="-1" strike="noStrike">
                <a:latin typeface="Arial"/>
              </a:rPr>
              <a:t>d</a:t>
            </a:r>
            <a:r>
              <a:rPr b="0" lang="pt-BR" sz="4400" spc="-1" strike="noStrike">
                <a:latin typeface="Arial"/>
              </a:rPr>
              <a:t>i</a:t>
            </a:r>
            <a:r>
              <a:rPr b="0" lang="pt-BR" sz="4400" spc="-1" strike="noStrike">
                <a:latin typeface="Arial"/>
              </a:rPr>
              <a:t>t</a:t>
            </a:r>
            <a:r>
              <a:rPr b="0" lang="pt-BR" sz="4400" spc="-1" strike="noStrike">
                <a:latin typeface="Arial"/>
              </a:rPr>
              <a:t>a</a:t>
            </a:r>
            <a:r>
              <a:rPr b="0" lang="pt-BR" sz="4400" spc="-1" strike="noStrike">
                <a:latin typeface="Arial"/>
              </a:rPr>
              <a:t>r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o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f</a:t>
            </a:r>
            <a:r>
              <a:rPr b="0" lang="pt-BR" sz="4400" spc="-1" strike="noStrike">
                <a:latin typeface="Arial"/>
              </a:rPr>
              <a:t>o</a:t>
            </a:r>
            <a:r>
              <a:rPr b="0" lang="pt-BR" sz="4400" spc="-1" strike="noStrike">
                <a:latin typeface="Arial"/>
              </a:rPr>
              <a:t>r</a:t>
            </a:r>
            <a:r>
              <a:rPr b="0" lang="pt-BR" sz="4400" spc="-1" strike="noStrike">
                <a:latin typeface="Arial"/>
              </a:rPr>
              <a:t>m</a:t>
            </a:r>
            <a:r>
              <a:rPr b="0" lang="pt-BR" sz="4400" spc="-1" strike="noStrike">
                <a:latin typeface="Arial"/>
              </a:rPr>
              <a:t>a</a:t>
            </a:r>
            <a:r>
              <a:rPr b="0" lang="pt-BR" sz="4400" spc="-1" strike="noStrike">
                <a:latin typeface="Arial"/>
              </a:rPr>
              <a:t>t</a:t>
            </a:r>
            <a:r>
              <a:rPr b="0" lang="pt-BR" sz="4400" spc="-1" strike="noStrike">
                <a:latin typeface="Arial"/>
              </a:rPr>
              <a:t>o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d</a:t>
            </a:r>
            <a:r>
              <a:rPr b="0" lang="pt-BR" sz="4400" spc="-1" strike="noStrike">
                <a:latin typeface="Arial"/>
              </a:rPr>
              <a:t>o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t</a:t>
            </a:r>
            <a:r>
              <a:rPr b="0" lang="pt-BR" sz="4400" spc="-1" strike="noStrike">
                <a:latin typeface="Arial"/>
              </a:rPr>
              <a:t>e</a:t>
            </a:r>
            <a:r>
              <a:rPr b="0" lang="pt-BR" sz="4400" spc="-1" strike="noStrike">
                <a:latin typeface="Arial"/>
              </a:rPr>
              <a:t>x</a:t>
            </a:r>
            <a:r>
              <a:rPr b="0" lang="pt-BR" sz="4400" spc="-1" strike="noStrike">
                <a:latin typeface="Arial"/>
              </a:rPr>
              <a:t>t</a:t>
            </a:r>
            <a:r>
              <a:rPr b="0" lang="pt-BR" sz="4400" spc="-1" strike="noStrike">
                <a:latin typeface="Arial"/>
              </a:rPr>
              <a:t>o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d</a:t>
            </a:r>
            <a:r>
              <a:rPr b="0" lang="pt-BR" sz="4400" spc="-1" strike="noStrike">
                <a:latin typeface="Arial"/>
              </a:rPr>
              <a:t>o</a:t>
            </a:r>
            <a:r>
              <a:rPr b="0" lang="pt-BR" sz="4400" spc="-1" strike="noStrike">
                <a:latin typeface="Arial"/>
              </a:rPr>
              <a:t> </a:t>
            </a:r>
            <a:r>
              <a:rPr b="0" lang="pt-BR" sz="4400" spc="-1" strike="noStrike">
                <a:latin typeface="Arial"/>
              </a:rPr>
              <a:t>t</a:t>
            </a:r>
            <a:r>
              <a:rPr b="0" lang="pt-BR" sz="4400" spc="-1" strike="noStrike">
                <a:latin typeface="Arial"/>
              </a:rPr>
              <a:t>í</a:t>
            </a:r>
            <a:r>
              <a:rPr b="0" lang="pt-BR" sz="4400" spc="-1" strike="noStrike">
                <a:latin typeface="Arial"/>
              </a:rPr>
              <a:t>t</a:t>
            </a:r>
            <a:r>
              <a:rPr b="0" lang="pt-BR" sz="4400" spc="-1" strike="noStrike">
                <a:latin typeface="Arial"/>
              </a:rPr>
              <a:t>u</a:t>
            </a:r>
            <a:r>
              <a:rPr b="0" lang="pt-BR" sz="4400" spc="-1" strike="noStrike">
                <a:latin typeface="Arial"/>
              </a:rPr>
              <a:t>l</a:t>
            </a:r>
            <a:r>
              <a:rPr b="0" lang="pt-BR" sz="4400" spc="-1" strike="noStrike">
                <a:latin typeface="Arial"/>
              </a:rPr>
              <a:t>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276000" y="1651680"/>
            <a:ext cx="3527640" cy="25106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504000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2"/>
          <p:cNvSpPr/>
          <p:nvPr/>
        </p:nvSpPr>
        <p:spPr>
          <a:xfrm>
            <a:off x="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 rot="165600">
            <a:off x="614880" y="1440000"/>
            <a:ext cx="3848040" cy="3167640"/>
          </a:xfrm>
          <a:prstGeom prst="rect">
            <a:avLst/>
          </a:prstGeom>
          <a:solidFill>
            <a:srgbClr val="003a7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0" y="-10440"/>
            <a:ext cx="10079640" cy="834120"/>
          </a:xfrm>
          <a:prstGeom prst="rect">
            <a:avLst/>
          </a:prstGeom>
          <a:solidFill>
            <a:srgbClr val="9dc328"/>
          </a:soli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"/>
          <p:cNvSpPr/>
          <p:nvPr/>
        </p:nvSpPr>
        <p:spPr>
          <a:xfrm>
            <a:off x="0" y="0"/>
            <a:ext cx="10079640" cy="755640"/>
          </a:xfrm>
          <a:prstGeom prst="rect">
            <a:avLst/>
          </a:prstGeom>
          <a:gradFill rotWithShape="0">
            <a:gsLst>
              <a:gs pos="0">
                <a:srgbClr val="182f7c"/>
              </a:gs>
              <a:gs pos="100000">
                <a:srgbClr val="071136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9341640" y="4680000"/>
            <a:ext cx="594000" cy="590760"/>
          </a:xfrm>
          <a:prstGeom prst="rect">
            <a:avLst/>
          </a:prstGeom>
          <a:ln>
            <a:noFill/>
          </a:ln>
        </p:spPr>
      </p:pic>
      <p:sp>
        <p:nvSpPr>
          <p:cNvPr id="83" name="CustomShape 4"/>
          <p:cNvSpPr/>
          <p:nvPr/>
        </p:nvSpPr>
        <p:spPr>
          <a:xfrm>
            <a:off x="504000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5"/>
          <p:cNvSpPr/>
          <p:nvPr/>
        </p:nvSpPr>
        <p:spPr>
          <a:xfrm>
            <a:off x="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615600" y="1440000"/>
            <a:ext cx="3808800" cy="3155040"/>
          </a:xfrm>
          <a:prstGeom prst="rect">
            <a:avLst/>
          </a:prstGeom>
          <a:ln w="57240">
            <a:solidFill>
              <a:srgbClr val="9dc328"/>
            </a:solidFill>
            <a:round/>
          </a:ln>
        </p:spPr>
      </p:pic>
      <p:sp>
        <p:nvSpPr>
          <p:cNvPr id="86" name="CustomShape 6"/>
          <p:cNvSpPr/>
          <p:nvPr/>
        </p:nvSpPr>
        <p:spPr>
          <a:xfrm>
            <a:off x="288000" y="97560"/>
            <a:ext cx="943164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3000" spc="-1" strike="noStrike">
                <a:solidFill>
                  <a:srgbClr val="ffffff"/>
                </a:solidFill>
                <a:latin typeface="Open Sans Extrabold"/>
                <a:ea typeface="Noto Sans CJK SC"/>
              </a:rPr>
              <a:t>Titulo</a:t>
            </a:r>
            <a:endParaRPr b="0" lang="pt-BR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CustomShape 7"/>
          <p:cNvSpPr/>
          <p:nvPr/>
        </p:nvSpPr>
        <p:spPr>
          <a:xfrm>
            <a:off x="4968000" y="1495440"/>
            <a:ext cx="4679640" cy="29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500" spc="-1" strike="noStrike">
                <a:latin typeface="Open Sans"/>
              </a:rPr>
              <a:t>A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Segure</a:t>
            </a:r>
            <a:r>
              <a:rPr b="0" lang="pt-BR" sz="1500" spc="-1" strike="noStrike">
                <a:solidFill>
                  <a:srgbClr val="003a72"/>
                </a:solidFill>
                <a:latin typeface="Open Sans"/>
              </a:rPr>
              <a:t> foi fundada em 23 de Janeiro de 2002 pelo Eng. Me. Laurence Ricardo Adorno (Eng. Mecânico, Eng. Segurança do Trabalho e Mestre em Ergonomia).</a:t>
            </a: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500" spc="-1" strike="noStrike">
                <a:solidFill>
                  <a:srgbClr val="003a72"/>
                </a:solidFill>
                <a:latin typeface="Open Sans"/>
              </a:rPr>
              <a:t>A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Segure</a:t>
            </a:r>
            <a:r>
              <a:rPr b="0" lang="pt-BR" sz="1500" spc="-1" strike="noStrike">
                <a:solidFill>
                  <a:srgbClr val="003a72"/>
                </a:solidFill>
                <a:latin typeface="Open Sans"/>
              </a:rPr>
              <a:t> é uma empresa especializada em </a:t>
            </a:r>
            <a:r>
              <a:rPr b="1" lang="pt-BR" sz="1500" spc="-1" strike="noStrike">
                <a:solidFill>
                  <a:srgbClr val="003a72"/>
                </a:solidFill>
                <a:latin typeface="Open Sans"/>
              </a:rPr>
              <a:t>Segurança do Trabalho</a:t>
            </a:r>
            <a:r>
              <a:rPr b="0" lang="pt-BR" sz="1500" spc="-1" strike="noStrike">
                <a:solidFill>
                  <a:srgbClr val="003a72"/>
                </a:solidFill>
                <a:latin typeface="Open Sans"/>
              </a:rPr>
              <a:t>, desenvolvedora de métodos inovadores de implantação e análise ergonômica, visando o aperfeiçoamento e organização dos postos de trabalho dos Clientes, para atividades operacionais e administrativas</a:t>
            </a:r>
            <a:r>
              <a:rPr b="0" i="1" lang="pt-BR" sz="1500" spc="-1" strike="noStrike">
                <a:solidFill>
                  <a:srgbClr val="003a72"/>
                </a:solidFill>
                <a:latin typeface="Open Sans"/>
              </a:rPr>
              <a:t>.</a:t>
            </a:r>
            <a:r>
              <a:rPr b="0" i="1" lang="pt-BR" sz="1600" spc="-1" strike="noStrike">
                <a:solidFill>
                  <a:srgbClr val="003a72"/>
                </a:solidFill>
                <a:latin typeface="Open Sans"/>
              </a:rPr>
              <a:t> </a:t>
            </a:r>
            <a:endParaRPr b="0" lang="pt-BR" sz="1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-10440"/>
            <a:ext cx="10079640" cy="834120"/>
          </a:xfrm>
          <a:prstGeom prst="rect">
            <a:avLst/>
          </a:prstGeom>
          <a:solidFill>
            <a:srgbClr val="9dc328"/>
          </a:soli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10079640" cy="755640"/>
          </a:xfrm>
          <a:prstGeom prst="rect">
            <a:avLst/>
          </a:prstGeom>
          <a:gradFill rotWithShape="0">
            <a:gsLst>
              <a:gs pos="0">
                <a:srgbClr val="182f7c"/>
              </a:gs>
              <a:gs pos="100000">
                <a:srgbClr val="071136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9341640" y="4680000"/>
            <a:ext cx="594000" cy="5907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504000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4"/>
          <p:cNvSpPr/>
          <p:nvPr/>
        </p:nvSpPr>
        <p:spPr>
          <a:xfrm>
            <a:off x="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5"/>
          <p:cNvSpPr/>
          <p:nvPr/>
        </p:nvSpPr>
        <p:spPr>
          <a:xfrm>
            <a:off x="288000" y="97560"/>
            <a:ext cx="943164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6"/>
          <p:cNvSpPr/>
          <p:nvPr/>
        </p:nvSpPr>
        <p:spPr>
          <a:xfrm>
            <a:off x="4284000" y="1512000"/>
            <a:ext cx="5687640" cy="29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-10440"/>
            <a:ext cx="10079640" cy="834120"/>
          </a:xfrm>
          <a:prstGeom prst="rect">
            <a:avLst/>
          </a:prstGeom>
          <a:solidFill>
            <a:srgbClr val="9dc328"/>
          </a:soli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0" y="0"/>
            <a:ext cx="10079640" cy="755640"/>
          </a:xfrm>
          <a:prstGeom prst="rect">
            <a:avLst/>
          </a:prstGeom>
          <a:gradFill rotWithShape="0">
            <a:gsLst>
              <a:gs pos="0">
                <a:srgbClr val="182f7c"/>
              </a:gs>
              <a:gs pos="100000">
                <a:srgbClr val="071136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9341640" y="4680000"/>
            <a:ext cx="594000" cy="590760"/>
          </a:xfrm>
          <a:prstGeom prst="rect">
            <a:avLst/>
          </a:prstGeom>
          <a:ln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504000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9dc328"/>
              </a:gs>
              <a:gs pos="100000">
                <a:srgbClr val="579835"/>
              </a:gs>
            </a:gsLst>
            <a:lin ang="3600000"/>
          </a:gradFill>
          <a:ln>
            <a:solidFill>
              <a:srgbClr val="9dc3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>
            <a:off x="0" y="5400000"/>
            <a:ext cx="5039640" cy="269640"/>
          </a:xfrm>
          <a:prstGeom prst="rect">
            <a:avLst/>
          </a:prstGeom>
          <a:gradFill rotWithShape="0">
            <a:gsLst>
              <a:gs pos="0">
                <a:srgbClr val="071136"/>
              </a:gs>
              <a:gs pos="100000">
                <a:srgbClr val="003a72"/>
              </a:gs>
            </a:gsLst>
            <a:lin ang="3600000"/>
          </a:gradFill>
          <a:ln>
            <a:solidFill>
              <a:srgbClr val="003a72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5"/>
          <p:cNvSpPr/>
          <p:nvPr/>
        </p:nvSpPr>
        <p:spPr>
          <a:xfrm>
            <a:off x="288000" y="97560"/>
            <a:ext cx="943164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3000" spc="-1" strike="noStrike">
                <a:solidFill>
                  <a:srgbClr val="ffffff"/>
                </a:solidFill>
                <a:latin typeface="Open Sans"/>
                <a:ea typeface="Noto Sans CJK SC"/>
              </a:rPr>
              <a:t>Contato</a:t>
            </a:r>
            <a:r>
              <a:rPr b="0" lang="pt-BR" sz="3000" spc="-1" strike="noStrike">
                <a:solidFill>
                  <a:srgbClr val="9dc328"/>
                </a:solidFill>
                <a:latin typeface="Open Sans Extrabold"/>
                <a:ea typeface="Noto Sans CJK SC"/>
              </a:rPr>
              <a:t>.</a:t>
            </a:r>
            <a:endParaRPr b="0" lang="pt-BR" sz="3000" spc="-1" strike="noStrike">
              <a:latin typeface="Arial"/>
            </a:endParaRPr>
          </a:p>
        </p:txBody>
      </p:sp>
      <p:grpSp>
        <p:nvGrpSpPr>
          <p:cNvPr id="101" name="Group 6"/>
          <p:cNvGrpSpPr/>
          <p:nvPr/>
        </p:nvGrpSpPr>
        <p:grpSpPr>
          <a:xfrm>
            <a:off x="2516400" y="1658160"/>
            <a:ext cx="5047920" cy="2354400"/>
            <a:chOff x="2516400" y="1658160"/>
            <a:chExt cx="5047920" cy="2354400"/>
          </a:xfrm>
        </p:grpSpPr>
        <p:sp>
          <p:nvSpPr>
            <p:cNvPr id="102" name="CustomShape 7"/>
            <p:cNvSpPr/>
            <p:nvPr/>
          </p:nvSpPr>
          <p:spPr>
            <a:xfrm>
              <a:off x="3312720" y="1658160"/>
              <a:ext cx="3455640" cy="541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pt-BR" sz="2600" spc="-1" strike="noStrike">
                  <a:solidFill>
                    <a:srgbClr val="003a72"/>
                  </a:solidFill>
                  <a:latin typeface="Open Sans"/>
                </a:rPr>
                <a:t>www.segure.com.br</a:t>
              </a:r>
              <a:endParaRPr b="0" lang="pt-BR" sz="2600" spc="-1" strike="noStrike">
                <a:solidFill>
                  <a:srgbClr val="003a72"/>
                </a:solidFill>
                <a:latin typeface="Arial"/>
              </a:endParaRPr>
            </a:p>
          </p:txBody>
        </p:sp>
        <p:grpSp>
          <p:nvGrpSpPr>
            <p:cNvPr id="103" name="Group 8"/>
            <p:cNvGrpSpPr/>
            <p:nvPr/>
          </p:nvGrpSpPr>
          <p:grpSpPr>
            <a:xfrm>
              <a:off x="2516400" y="3471120"/>
              <a:ext cx="5047920" cy="541440"/>
              <a:chOff x="2516400" y="3471120"/>
              <a:chExt cx="5047920" cy="541440"/>
            </a:xfrm>
          </p:grpSpPr>
          <p:sp>
            <p:nvSpPr>
              <p:cNvPr id="104" name="CustomShape 9"/>
              <p:cNvSpPr/>
              <p:nvPr/>
            </p:nvSpPr>
            <p:spPr>
              <a:xfrm>
                <a:off x="2516400" y="3471120"/>
                <a:ext cx="5047920" cy="541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</a:pPr>
                <a:r>
                  <a:rPr b="0" lang="pt-BR" sz="2600" spc="-1" strike="noStrike">
                    <a:solidFill>
                      <a:srgbClr val="003a72"/>
                    </a:solidFill>
                    <a:latin typeface="Open Sans"/>
                  </a:rPr>
                  <a:t>Rua Sete Povos, 78 - Canoas, RS</a:t>
                </a:r>
                <a:endParaRPr b="0" lang="pt-BR" sz="2600" spc="-1" strike="noStrike">
                  <a:solidFill>
                    <a:srgbClr val="003a72"/>
                  </a:solidFill>
                  <a:latin typeface="Arial"/>
                </a:endParaRPr>
              </a:p>
            </p:txBody>
          </p:sp>
        </p:grpSp>
        <p:grpSp>
          <p:nvGrpSpPr>
            <p:cNvPr id="105" name="Group 10"/>
            <p:cNvGrpSpPr/>
            <p:nvPr/>
          </p:nvGrpSpPr>
          <p:grpSpPr>
            <a:xfrm>
              <a:off x="3167280" y="2341800"/>
              <a:ext cx="3746160" cy="1129320"/>
              <a:chOff x="3167280" y="2341800"/>
              <a:chExt cx="3746160" cy="1129320"/>
            </a:xfrm>
          </p:grpSpPr>
          <p:sp>
            <p:nvSpPr>
              <p:cNvPr id="106" name="CustomShape 11"/>
              <p:cNvSpPr/>
              <p:nvPr/>
            </p:nvSpPr>
            <p:spPr>
              <a:xfrm>
                <a:off x="3686760" y="2341800"/>
                <a:ext cx="3226680" cy="1129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</a:pPr>
                <a:r>
                  <a:rPr b="1" lang="pt-BR" sz="2600" spc="-1" strike="noStrike">
                    <a:solidFill>
                      <a:srgbClr val="9dc328"/>
                    </a:solidFill>
                    <a:latin typeface="Open Sans"/>
                  </a:rPr>
                  <a:t>(+51) 3425-0218</a:t>
                </a:r>
                <a:endParaRPr b="1" lang="pt-BR" sz="26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1" lang="pt-BR" sz="2600" spc="-1" strike="noStrike">
                    <a:solidFill>
                      <a:srgbClr val="9dc328"/>
                    </a:solidFill>
                    <a:latin typeface="Open Sans"/>
                  </a:rPr>
                  <a:t>(+51) 99339-7204</a:t>
                </a:r>
                <a:endParaRPr b="1" lang="pt-BR" sz="2600" spc="-1" strike="noStrike">
                  <a:latin typeface="Arial"/>
                </a:endParaRPr>
              </a:p>
            </p:txBody>
          </p:sp>
          <p:pic>
            <p:nvPicPr>
              <p:cNvPr id="107" name="" descr=""/>
              <p:cNvPicPr/>
              <p:nvPr/>
            </p:nvPicPr>
            <p:blipFill>
              <a:blip r:embed="rId2"/>
              <a:stretch/>
            </p:blipFill>
            <p:spPr>
              <a:xfrm rot="1145400">
                <a:off x="3237120" y="2575440"/>
                <a:ext cx="517320" cy="51696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2020-01-23T13:42:21Z</dcterms:created>
  <dc:creator/>
  <dc:description/>
  <dc:language>pt-BR</dc:language>
  <cp:lastModifiedBy/>
  <dcterms:modified xsi:type="dcterms:W3CDTF">2020-03-16T11:34:39Z</dcterms:modified>
  <cp:revision>5</cp:revision>
  <dc:subject/>
  <dc:title/>
</cp:coreProperties>
</file>