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</a:t>
            </a:r>
            <a:r>
              <a:rPr b="0" lang="pt-BR" sz="4400" spc="-1" strike="noStrike">
                <a:latin typeface="Arial"/>
              </a:rPr>
              <a:t>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633E5AB8-C21F-4F81-A05E-1D6F421C1253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://www.segure.com.br/" TargetMode="Externa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276000" y="1651680"/>
            <a:ext cx="3528000" cy="25110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504000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 rot="165600">
            <a:off x="615240" y="1440000"/>
            <a:ext cx="3848400" cy="3168000"/>
          </a:xfrm>
          <a:prstGeom prst="rect">
            <a:avLst/>
          </a:prstGeom>
          <a:solidFill>
            <a:srgbClr val="9dc328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0" y="-10440"/>
            <a:ext cx="10080000" cy="83448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3"/>
          <p:cNvSpPr/>
          <p:nvPr/>
        </p:nvSpPr>
        <p:spPr>
          <a:xfrm>
            <a:off x="0" y="0"/>
            <a:ext cx="10080000" cy="75600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360" cy="59112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504000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"/>
          <p:cNvSpPr/>
          <p:nvPr/>
        </p:nvSpPr>
        <p:spPr>
          <a:xfrm>
            <a:off x="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615600" y="1440000"/>
            <a:ext cx="3809160" cy="3155400"/>
          </a:xfrm>
          <a:prstGeom prst="rect">
            <a:avLst/>
          </a:prstGeom>
          <a:ln w="76320">
            <a:solidFill>
              <a:srgbClr val="9dc328"/>
            </a:solidFill>
            <a:round/>
          </a:ln>
        </p:spPr>
      </p:pic>
      <p:sp>
        <p:nvSpPr>
          <p:cNvPr id="51" name="TextShape 6"/>
          <p:cNvSpPr txBox="1"/>
          <p:nvPr/>
        </p:nvSpPr>
        <p:spPr>
          <a:xfrm>
            <a:off x="288000" y="97560"/>
            <a:ext cx="9432000" cy="60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000" spc="-1" strike="noStrike">
                <a:solidFill>
                  <a:srgbClr val="ffffff"/>
                </a:solidFill>
                <a:latin typeface="Open Sans Extrabold"/>
                <a:ea typeface="Noto Sans CJK SC"/>
              </a:rPr>
              <a:t>Quem somos</a:t>
            </a:r>
            <a:r>
              <a:rPr b="0" lang="pt-BR" sz="3000" spc="-1" strike="noStrike">
                <a:solidFill>
                  <a:srgbClr val="9dc328"/>
                </a:solidFill>
                <a:latin typeface="Open Sans Extrabold"/>
                <a:ea typeface="Noto Sans CJK SC"/>
              </a:rPr>
              <a:t>?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52" name="TextShape 7"/>
          <p:cNvSpPr txBox="1"/>
          <p:nvPr/>
        </p:nvSpPr>
        <p:spPr>
          <a:xfrm>
            <a:off x="4968000" y="1495440"/>
            <a:ext cx="4680000" cy="2972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500" spc="-1" strike="noStrike">
                <a:latin typeface="Open Sans"/>
              </a:rPr>
              <a:t>A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Segure</a:t>
            </a:r>
            <a:r>
              <a:rPr b="0" lang="pt-BR" sz="1500" spc="-1" strike="noStrike">
                <a:latin typeface="Open Sans"/>
              </a:rPr>
              <a:t> foi fundada em 23 de Janeiro de 2002 pelo Eng. Me. Laurence Ricardo Adorno (Eng. Mecânico, Eng. Segurança do Trabalho e Mestre em Ergonomia).</a:t>
            </a:r>
            <a:endParaRPr b="0" lang="pt-BR" sz="1500" spc="-1" strike="noStrike">
              <a:latin typeface="Arial"/>
            </a:endParaRPr>
          </a:p>
          <a:p>
            <a:endParaRPr b="0" lang="pt-BR" sz="1500" spc="-1" strike="noStrike">
              <a:latin typeface="Arial"/>
            </a:endParaRPr>
          </a:p>
          <a:p>
            <a:r>
              <a:rPr b="0" lang="pt-BR" sz="1500" spc="-1" strike="noStrike">
                <a:latin typeface="Open Sans"/>
              </a:rPr>
              <a:t>A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Segure</a:t>
            </a:r>
            <a:r>
              <a:rPr b="0" lang="pt-BR" sz="1500" spc="-1" strike="noStrike">
                <a:latin typeface="Open Sans"/>
              </a:rPr>
              <a:t> é uma empresa especializada em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Segurança do Trabalho</a:t>
            </a:r>
            <a:r>
              <a:rPr b="0" lang="pt-BR" sz="1500" spc="-1" strike="noStrike">
                <a:latin typeface="Open Sans"/>
              </a:rPr>
              <a:t>, desenvolvedora de métodos inovadores de implantação e análise ergonômica, visando o aperfeiçoamento e organização dos postos de trabalho dos Clientes, para atividades operacionais e administrativas</a:t>
            </a:r>
            <a:r>
              <a:rPr b="0" i="1" lang="pt-BR" sz="1500" spc="-1" strike="noStrike">
                <a:latin typeface="Open Sans"/>
              </a:rPr>
              <a:t>.</a:t>
            </a:r>
            <a:r>
              <a:rPr b="0" i="1" lang="pt-BR" sz="1600" spc="-1" strike="noStrike">
                <a:latin typeface="Open Sans"/>
              </a:rPr>
              <a:t> </a:t>
            </a:r>
            <a:endParaRPr b="0" lang="pt-BR" sz="1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-10440"/>
            <a:ext cx="10080000" cy="83448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2"/>
          <p:cNvSpPr/>
          <p:nvPr/>
        </p:nvSpPr>
        <p:spPr>
          <a:xfrm>
            <a:off x="0" y="0"/>
            <a:ext cx="10080000" cy="75600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360" cy="59112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504000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4"/>
          <p:cNvSpPr/>
          <p:nvPr/>
        </p:nvSpPr>
        <p:spPr>
          <a:xfrm>
            <a:off x="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Shape 5"/>
          <p:cNvSpPr txBox="1"/>
          <p:nvPr/>
        </p:nvSpPr>
        <p:spPr>
          <a:xfrm>
            <a:off x="288000" y="97560"/>
            <a:ext cx="9432000" cy="60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000" spc="-1" strike="noStrike">
                <a:solidFill>
                  <a:srgbClr val="ffffff"/>
                </a:solidFill>
                <a:latin typeface="Open Sans Extrabold"/>
                <a:ea typeface="Noto Sans CJK SC"/>
              </a:rPr>
              <a:t>Nossos serviços</a:t>
            </a:r>
            <a:r>
              <a:rPr b="0" lang="pt-BR" sz="3000" spc="-1" strike="noStrike">
                <a:solidFill>
                  <a:srgbClr val="9dc328"/>
                </a:solidFill>
                <a:latin typeface="Open Sans Extrabold"/>
                <a:ea typeface="Noto Sans CJK SC"/>
              </a:rPr>
              <a:t>!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59" name="TextShape 6"/>
          <p:cNvSpPr txBox="1"/>
          <p:nvPr/>
        </p:nvSpPr>
        <p:spPr>
          <a:xfrm>
            <a:off x="5040000" y="1440000"/>
            <a:ext cx="4700520" cy="321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500" spc="-1" strike="noStrike">
                <a:latin typeface="Open Sans"/>
              </a:rPr>
              <a:t>Atuando em empresas de diversos segmentos, tais como: petroquímica, energia, metalmecânica, distribuição de petróleo, montagem industrial, transporte de produtos perigosos e serviços, a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Segure</a:t>
            </a:r>
            <a:r>
              <a:rPr b="0" lang="pt-BR" sz="1500" spc="-1" strike="noStrike">
                <a:latin typeface="Open Sans"/>
              </a:rPr>
              <a:t> realiza serviços de:</a:t>
            </a:r>
            <a:endParaRPr b="0" lang="pt-BR" sz="1500" spc="-1" strike="noStrike">
              <a:latin typeface="Arial"/>
            </a:endParaRPr>
          </a:p>
          <a:p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 </a:t>
            </a:r>
            <a:r>
              <a:rPr b="0" lang="pt-BR" sz="1500" spc="-1" strike="noStrike">
                <a:latin typeface="Open Sans"/>
              </a:rPr>
              <a:t>PPRA (NR-09)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Avaliações Ambientais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Assessoria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PPR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Ergonomia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Laudos Técnicos.</a:t>
            </a:r>
            <a:endParaRPr b="0" lang="pt-BR" sz="15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756000" y="1793520"/>
            <a:ext cx="3528000" cy="251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-10440"/>
            <a:ext cx="10080000" cy="83448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2"/>
          <p:cNvSpPr/>
          <p:nvPr/>
        </p:nvSpPr>
        <p:spPr>
          <a:xfrm>
            <a:off x="0" y="0"/>
            <a:ext cx="10080000" cy="75600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360" cy="591120"/>
          </a:xfrm>
          <a:prstGeom prst="rect">
            <a:avLst/>
          </a:prstGeom>
          <a:ln>
            <a:noFill/>
          </a:ln>
        </p:spPr>
      </p:pic>
      <p:sp>
        <p:nvSpPr>
          <p:cNvPr id="64" name="CustomShape 3"/>
          <p:cNvSpPr/>
          <p:nvPr/>
        </p:nvSpPr>
        <p:spPr>
          <a:xfrm>
            <a:off x="504000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4"/>
          <p:cNvSpPr/>
          <p:nvPr/>
        </p:nvSpPr>
        <p:spPr>
          <a:xfrm>
            <a:off x="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TextShape 5"/>
          <p:cNvSpPr txBox="1"/>
          <p:nvPr/>
        </p:nvSpPr>
        <p:spPr>
          <a:xfrm>
            <a:off x="288000" y="97560"/>
            <a:ext cx="9432000" cy="60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000" spc="-1" strike="noStrike">
                <a:solidFill>
                  <a:srgbClr val="ffffff"/>
                </a:solidFill>
                <a:latin typeface="Open Sans Extrabold"/>
                <a:ea typeface="Noto Sans CJK SC"/>
              </a:rPr>
              <a:t>Política SGI</a:t>
            </a:r>
            <a:r>
              <a:rPr b="0" lang="pt-BR" sz="3000" spc="-1" strike="noStrike">
                <a:solidFill>
                  <a:srgbClr val="9dc328"/>
                </a:solidFill>
                <a:latin typeface="Open Sans Extrabold"/>
                <a:ea typeface="Noto Sans CJK SC"/>
              </a:rPr>
              <a:t>!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67" name="TextShape 6"/>
          <p:cNvSpPr txBox="1"/>
          <p:nvPr/>
        </p:nvSpPr>
        <p:spPr>
          <a:xfrm>
            <a:off x="4284000" y="1512000"/>
            <a:ext cx="5688000" cy="295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500" spc="-1" strike="noStrike">
                <a:latin typeface="Open Sans"/>
              </a:rPr>
              <a:t>A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Segure</a:t>
            </a:r>
            <a:r>
              <a:rPr b="0" lang="pt-BR" sz="1500" spc="-1" strike="noStrike">
                <a:latin typeface="Open Sans"/>
              </a:rPr>
              <a:t> está comprometida com o Sistema de Gestão Integrado (SGI), através das seguintes diretrizes:</a:t>
            </a:r>
            <a:endParaRPr b="0" lang="pt-BR" sz="1500" spc="-1" strike="noStrike">
              <a:latin typeface="Arial"/>
            </a:endParaRPr>
          </a:p>
          <a:p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Satisfação dos Clientes;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Satisfação dos Colaboradores;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Atendimento de Requisitos;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Melhoria continua do SGI;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Resultado do negócio;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Garantir a saúde e segurança dos colaboradores;</a:t>
            </a:r>
            <a:endParaRPr b="0" lang="pt-BR" sz="1500" spc="-1" strike="noStrike">
              <a:latin typeface="Arial"/>
            </a:endParaRPr>
          </a:p>
          <a:p>
            <a:pPr marL="216000" indent="-216000">
              <a:buClr>
                <a:srgbClr val="9dc328"/>
              </a:buClr>
              <a:buSzPct val="45000"/>
              <a:buFont typeface="Wingdings" charset="2"/>
              <a:buChar char=""/>
            </a:pPr>
            <a:r>
              <a:rPr b="0" lang="pt-BR" sz="1500" spc="-1" strike="noStrike">
                <a:latin typeface="Open Sans"/>
              </a:rPr>
              <a:t>Assegurar a sustentabilidade ambiental buscando a proteção do meio ambiente e da prevenção da poluição;</a:t>
            </a:r>
            <a:endParaRPr b="0" lang="pt-BR" sz="15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360000" y="2376720"/>
            <a:ext cx="3609360" cy="122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0" y="-10440"/>
            <a:ext cx="10080000" cy="83448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2"/>
          <p:cNvSpPr/>
          <p:nvPr/>
        </p:nvSpPr>
        <p:spPr>
          <a:xfrm>
            <a:off x="0" y="0"/>
            <a:ext cx="10080000" cy="75600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360" cy="591120"/>
          </a:xfrm>
          <a:prstGeom prst="rect">
            <a:avLst/>
          </a:prstGeom>
          <a:ln>
            <a:noFill/>
          </a:ln>
        </p:spPr>
      </p:pic>
      <p:sp>
        <p:nvSpPr>
          <p:cNvPr id="72" name="CustomShape 3"/>
          <p:cNvSpPr/>
          <p:nvPr/>
        </p:nvSpPr>
        <p:spPr>
          <a:xfrm>
            <a:off x="504000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4"/>
          <p:cNvSpPr/>
          <p:nvPr/>
        </p:nvSpPr>
        <p:spPr>
          <a:xfrm>
            <a:off x="0" y="5400000"/>
            <a:ext cx="5040000" cy="27000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TextShape 5"/>
          <p:cNvSpPr txBox="1"/>
          <p:nvPr/>
        </p:nvSpPr>
        <p:spPr>
          <a:xfrm>
            <a:off x="288000" y="97560"/>
            <a:ext cx="9432000" cy="60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000" spc="-1" strike="noStrike">
                <a:solidFill>
                  <a:srgbClr val="ffffff"/>
                </a:solidFill>
                <a:latin typeface="Open Sans Extrabold"/>
                <a:ea typeface="Noto Sans CJK SC"/>
              </a:rPr>
              <a:t>Nossos contatos</a:t>
            </a:r>
            <a:r>
              <a:rPr b="0" lang="pt-BR" sz="3000" spc="-1" strike="noStrike">
                <a:solidFill>
                  <a:srgbClr val="9dc328"/>
                </a:solidFill>
                <a:latin typeface="Open Sans Extrabold"/>
                <a:ea typeface="Noto Sans CJK SC"/>
              </a:rPr>
              <a:t>!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75" name="TextShape 6"/>
          <p:cNvSpPr txBox="1"/>
          <p:nvPr/>
        </p:nvSpPr>
        <p:spPr>
          <a:xfrm>
            <a:off x="3312000" y="1571040"/>
            <a:ext cx="3456000" cy="54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pt-BR" sz="2600" spc="-1" strike="noStrike">
                <a:latin typeface="Open Sans"/>
                <a:hlinkClick r:id="rId2"/>
              </a:rPr>
              <a:t>www.segure.com.br</a:t>
            </a:r>
            <a:endParaRPr b="0" lang="pt-BR" sz="2600" spc="-1" strike="noStrike">
              <a:latin typeface="Arial"/>
            </a:endParaRPr>
          </a:p>
        </p:txBody>
      </p:sp>
      <p:grpSp>
        <p:nvGrpSpPr>
          <p:cNvPr id="76" name="Group 7"/>
          <p:cNvGrpSpPr/>
          <p:nvPr/>
        </p:nvGrpSpPr>
        <p:grpSpPr>
          <a:xfrm>
            <a:off x="2395080" y="3632760"/>
            <a:ext cx="5290200" cy="541800"/>
            <a:chOff x="2395080" y="3632760"/>
            <a:chExt cx="5290200" cy="541800"/>
          </a:xfrm>
        </p:grpSpPr>
        <p:sp>
          <p:nvSpPr>
            <p:cNvPr id="77" name="TextShape 8"/>
            <p:cNvSpPr txBox="1"/>
            <p:nvPr/>
          </p:nvSpPr>
          <p:spPr>
            <a:xfrm>
              <a:off x="2637000" y="3632760"/>
              <a:ext cx="5048280" cy="541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pt-BR" sz="2600" spc="-1" strike="noStrike">
                  <a:latin typeface="Open Sans"/>
                </a:rPr>
                <a:t>Rua Sete Povos, 78 - Canoas, RS</a:t>
              </a:r>
              <a:endParaRPr b="0" lang="pt-BR" sz="2600" spc="-1" strike="noStrike">
                <a:latin typeface="Arial"/>
              </a:endParaRPr>
            </a:p>
          </p:txBody>
        </p:sp>
        <p:pic>
          <p:nvPicPr>
            <p:cNvPr id="78" name="" descr=""/>
            <p:cNvPicPr/>
            <p:nvPr/>
          </p:nvPicPr>
          <p:blipFill>
            <a:blip r:embed="rId3">
              <a:lum contrast="-2000"/>
            </a:blip>
            <a:stretch/>
          </p:blipFill>
          <p:spPr>
            <a:xfrm>
              <a:off x="2395080" y="3692160"/>
              <a:ext cx="275760" cy="423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9" name="Group 9"/>
          <p:cNvGrpSpPr/>
          <p:nvPr/>
        </p:nvGrpSpPr>
        <p:grpSpPr>
          <a:xfrm>
            <a:off x="3165480" y="2338560"/>
            <a:ext cx="3292560" cy="992880"/>
            <a:chOff x="3165480" y="2338560"/>
            <a:chExt cx="3292560" cy="992880"/>
          </a:xfrm>
        </p:grpSpPr>
        <p:sp>
          <p:nvSpPr>
            <p:cNvPr id="80" name="TextShape 10"/>
            <p:cNvSpPr txBox="1"/>
            <p:nvPr/>
          </p:nvSpPr>
          <p:spPr>
            <a:xfrm>
              <a:off x="3622320" y="2338560"/>
              <a:ext cx="2835720" cy="992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pt-BR" sz="2600" spc="-1" strike="noStrike">
                  <a:solidFill>
                    <a:srgbClr val="9dc328"/>
                  </a:solidFill>
                  <a:latin typeface="Open Sans"/>
                </a:rPr>
                <a:t>(+51) </a:t>
              </a:r>
              <a:r>
                <a:rPr b="0" lang="pt-BR" sz="2600" spc="-1" strike="noStrike">
                  <a:latin typeface="Open Sans"/>
                </a:rPr>
                <a:t>3425-0218</a:t>
              </a:r>
              <a:endParaRPr b="0" lang="pt-BR" sz="2600" spc="-1" strike="noStrike">
                <a:latin typeface="Arial"/>
              </a:endParaRPr>
            </a:p>
            <a:p>
              <a:r>
                <a:rPr b="0" lang="pt-BR" sz="2600" spc="-1" strike="noStrike">
                  <a:solidFill>
                    <a:srgbClr val="9dc328"/>
                  </a:solidFill>
                  <a:latin typeface="Open Sans"/>
                </a:rPr>
                <a:t>(+51) </a:t>
              </a:r>
              <a:r>
                <a:rPr b="0" lang="pt-BR" sz="2600" spc="-1" strike="noStrike">
                  <a:latin typeface="Open Sans"/>
                </a:rPr>
                <a:t>99339-7204</a:t>
              </a:r>
              <a:endParaRPr b="0" lang="pt-BR" sz="2600" spc="-1" strike="noStrike">
                <a:latin typeface="Arial"/>
              </a:endParaRPr>
            </a:p>
          </p:txBody>
        </p:sp>
        <p:pic>
          <p:nvPicPr>
            <p:cNvPr id="81" name="" descr=""/>
            <p:cNvPicPr/>
            <p:nvPr/>
          </p:nvPicPr>
          <p:blipFill>
            <a:blip r:embed="rId4"/>
            <a:stretch/>
          </p:blipFill>
          <p:spPr>
            <a:xfrm rot="1144800">
              <a:off x="3227400" y="2607480"/>
              <a:ext cx="454680" cy="45432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2020-01-23T13:42:21Z</dcterms:created>
  <dc:creator/>
  <dc:description/>
  <dc:language>pt-BR</dc:language>
  <cp:lastModifiedBy/>
  <dcterms:modified xsi:type="dcterms:W3CDTF">2020-01-24T09:08:35Z</dcterms:modified>
  <cp:revision>4</cp:revision>
  <dc:subject/>
  <dc:title/>
</cp:coreProperties>
</file>